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5" r:id="rId4"/>
    <p:sldId id="260" r:id="rId5"/>
    <p:sldId id="268" r:id="rId6"/>
    <p:sldId id="266" r:id="rId7"/>
    <p:sldId id="269" r:id="rId8"/>
    <p:sldId id="267" r:id="rId9"/>
    <p:sldId id="259" r:id="rId10"/>
    <p:sldId id="257" r:id="rId11"/>
    <p:sldId id="258" r:id="rId12"/>
    <p:sldId id="262" r:id="rId13"/>
    <p:sldId id="263" r:id="rId14"/>
    <p:sldId id="264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96" y="5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4195E-1447-49B9-B7B3-7FA8BD4BD3ED}" type="datetimeFigureOut">
              <a:rPr lang="ru-RU" smtClean="0"/>
              <a:t>02.02.2024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090B4-18AD-4D2F-8C71-F08A169F05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08562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4195E-1447-49B9-B7B3-7FA8BD4BD3ED}" type="datetimeFigureOut">
              <a:rPr lang="ru-RU" smtClean="0"/>
              <a:t>02.02.2024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090B4-18AD-4D2F-8C71-F08A169F05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48819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4195E-1447-49B9-B7B3-7FA8BD4BD3ED}" type="datetimeFigureOut">
              <a:rPr lang="ru-RU" smtClean="0"/>
              <a:t>02.02.2024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090B4-18AD-4D2F-8C71-F08A169F05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0241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4195E-1447-49B9-B7B3-7FA8BD4BD3ED}" type="datetimeFigureOut">
              <a:rPr lang="ru-RU" smtClean="0"/>
              <a:t>02.02.2024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090B4-18AD-4D2F-8C71-F08A169F05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32996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4195E-1447-49B9-B7B3-7FA8BD4BD3ED}" type="datetimeFigureOut">
              <a:rPr lang="ru-RU" smtClean="0"/>
              <a:t>02.02.2024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090B4-18AD-4D2F-8C71-F08A169F05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58371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4195E-1447-49B9-B7B3-7FA8BD4BD3ED}" type="datetimeFigureOut">
              <a:rPr lang="ru-RU" smtClean="0"/>
              <a:t>02.02.2024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090B4-18AD-4D2F-8C71-F08A169F05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21465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4195E-1447-49B9-B7B3-7FA8BD4BD3ED}" type="datetimeFigureOut">
              <a:rPr lang="ru-RU" smtClean="0"/>
              <a:t>02.02.2024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090B4-18AD-4D2F-8C71-F08A169F05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67006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4195E-1447-49B9-B7B3-7FA8BD4BD3ED}" type="datetimeFigureOut">
              <a:rPr lang="ru-RU" smtClean="0"/>
              <a:t>02.02.2024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090B4-18AD-4D2F-8C71-F08A169F05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41421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4195E-1447-49B9-B7B3-7FA8BD4BD3ED}" type="datetimeFigureOut">
              <a:rPr lang="ru-RU" smtClean="0"/>
              <a:t>02.02.2024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090B4-18AD-4D2F-8C71-F08A169F05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3678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4195E-1447-49B9-B7B3-7FA8BD4BD3ED}" type="datetimeFigureOut">
              <a:rPr lang="ru-RU" smtClean="0"/>
              <a:t>02.02.2024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090B4-18AD-4D2F-8C71-F08A169F05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537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4195E-1447-49B9-B7B3-7FA8BD4BD3ED}" type="datetimeFigureOut">
              <a:rPr lang="ru-RU" smtClean="0"/>
              <a:t>02.02.2024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090B4-18AD-4D2F-8C71-F08A169F05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72749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34195E-1447-49B9-B7B3-7FA8BD4BD3ED}" type="datetimeFigureOut">
              <a:rPr lang="ru-RU" smtClean="0"/>
              <a:t>02.02.2024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6090B4-18AD-4D2F-8C71-F08A169F05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290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nra-russia.ru/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hyperlink" Target="https://&#1080;&#1085;&#1089;&#1090;&#1080;&#1090;&#1091;&#1090;&#1074;&#1086;&#1089;&#1087;&#1080;&#1090;&#1072;&#1085;&#1080;&#1103;.&#1088;&#1092;/azbuka-semi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97279" y="482138"/>
            <a:ext cx="10690167" cy="3027825"/>
          </a:xfrm>
        </p:spPr>
        <p:txBody>
          <a:bodyPr>
            <a:noAutofit/>
          </a:bodyPr>
          <a:lstStyle/>
          <a:p>
            <a:r>
              <a:rPr lang="ru-RU" sz="4000" b="1" dirty="0" smtClean="0"/>
              <a:t>Нормативно-правовые основы организации совместной работы общеобразовательной организации и родителей </a:t>
            </a:r>
            <a:br>
              <a:rPr lang="ru-RU" sz="4000" b="1" dirty="0" smtClean="0"/>
            </a:br>
            <a:r>
              <a:rPr lang="ru-RU" sz="4000" b="1" dirty="0" smtClean="0"/>
              <a:t>(законных представителей) обучающихся. </a:t>
            </a:r>
            <a:endParaRPr lang="ru-RU" sz="40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790604" y="4256115"/>
            <a:ext cx="7697585" cy="1978429"/>
          </a:xfrm>
        </p:spPr>
        <p:txBody>
          <a:bodyPr>
            <a:normAutofit/>
          </a:bodyPr>
          <a:lstStyle/>
          <a:p>
            <a:r>
              <a:rPr lang="ru-RU" b="1" dirty="0" smtClean="0"/>
              <a:t>Коваль  Татьяна Валериевна</a:t>
            </a:r>
            <a:r>
              <a:rPr lang="ru-RU" dirty="0" smtClean="0"/>
              <a:t>, </a:t>
            </a:r>
          </a:p>
          <a:p>
            <a:r>
              <a:rPr lang="ru-RU" dirty="0" smtClean="0"/>
              <a:t>руководитель </a:t>
            </a:r>
            <a:r>
              <a:rPr lang="ru-RU" dirty="0" smtClean="0"/>
              <a:t>АНО «Крымский учитель»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17071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3369" y="0"/>
            <a:ext cx="6154695" cy="6154695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0268" y="382385"/>
            <a:ext cx="4358270" cy="6250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388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082" y="275667"/>
            <a:ext cx="4415445" cy="6158384"/>
          </a:xfrm>
        </p:spPr>
      </p:pic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5885411" y="1313411"/>
            <a:ext cx="5702531" cy="512064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3200" dirty="0" smtClean="0"/>
              <a:t>«От того, как прошло детство, кто </a:t>
            </a:r>
            <a:r>
              <a:rPr lang="ru-RU" sz="3200" b="1" dirty="0" smtClean="0"/>
              <a:t>вёл ребенка за руку в детские годы</a:t>
            </a:r>
            <a:r>
              <a:rPr lang="ru-RU" sz="3200" dirty="0" smtClean="0"/>
              <a:t>, что вошло в его разум и сердце из окружающего мира – от этого в решающей степени зависит, каким </a:t>
            </a:r>
            <a:r>
              <a:rPr lang="ru-RU" sz="3200" b="1" dirty="0" smtClean="0"/>
              <a:t>человеком</a:t>
            </a:r>
            <a:r>
              <a:rPr lang="ru-RU" sz="3200" dirty="0" smtClean="0"/>
              <a:t> станет сегодняшний малыш».</a:t>
            </a:r>
          </a:p>
          <a:p>
            <a:pPr marL="0" indent="0" algn="just">
              <a:buNone/>
            </a:pPr>
            <a:r>
              <a:rPr lang="ru-RU" sz="3200" dirty="0" smtClean="0"/>
              <a:t> В.А. Сухомлинский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60857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5302" y="132367"/>
            <a:ext cx="8771313" cy="6578485"/>
          </a:xfrm>
        </p:spPr>
      </p:pic>
    </p:spTree>
    <p:extLst>
      <p:ext uri="{BB962C8B-B14F-4D97-AF65-F5344CB8AC3E}">
        <p14:creationId xmlns:p14="http://schemas.microsoft.com/office/powerpoint/2010/main" val="562235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388" y="432261"/>
            <a:ext cx="5818909" cy="5818909"/>
          </a:xfrm>
        </p:spPr>
      </p:pic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6334297" y="631767"/>
            <a:ext cx="5719157" cy="5918662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 smtClean="0"/>
              <a:t>Семья — важнейший общественный институт, имеющий огромное значение в становлении ребенка. </a:t>
            </a:r>
          </a:p>
          <a:p>
            <a:pPr marL="0" indent="0" algn="just">
              <a:buNone/>
            </a:pPr>
            <a:r>
              <a:rPr lang="ru-RU" b="1" dirty="0" smtClean="0"/>
              <a:t>Главенствующая роль семьи </a:t>
            </a:r>
            <a:r>
              <a:rPr lang="ru-RU" dirty="0" smtClean="0"/>
              <a:t>в воспитании и обучении детей закреплена в </a:t>
            </a:r>
            <a:r>
              <a:rPr lang="ru-RU" b="1" dirty="0" smtClean="0"/>
              <a:t>статье 44 </a:t>
            </a:r>
            <a:r>
              <a:rPr lang="ru-RU" dirty="0" smtClean="0"/>
              <a:t>Федерального закона</a:t>
            </a:r>
          </a:p>
          <a:p>
            <a:pPr marL="0" indent="0" algn="just">
              <a:buNone/>
            </a:pPr>
            <a:r>
              <a:rPr lang="ru-RU" dirty="0" smtClean="0"/>
              <a:t> от 29 декабря 2012 года № 273-ФЗ «Об образовании в Российской Федерации».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56566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2509" y="349135"/>
            <a:ext cx="11021291" cy="5827828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sz="2400" dirty="0" smtClean="0"/>
              <a:t>Основанием разработки </a:t>
            </a:r>
            <a:r>
              <a:rPr lang="ru-RU" sz="2400" b="1" dirty="0" smtClean="0"/>
              <a:t>федерального проекта «Современные родители» </a:t>
            </a:r>
            <a:r>
              <a:rPr lang="ru-RU" sz="2400" dirty="0" smtClean="0"/>
              <a:t>и в целом национального проекта «Развитие образования», является  Указ Президента Российской Федерации №204 от </a:t>
            </a:r>
            <a:r>
              <a:rPr lang="ru-RU" sz="2400" b="1" dirty="0" smtClean="0"/>
              <a:t>07.05.2018 года</a:t>
            </a:r>
            <a:r>
              <a:rPr lang="ru-RU" sz="2400" dirty="0" smtClean="0"/>
              <a:t> «О национальных целях и задачах развития Российской Федерации до 2024 года»</a:t>
            </a:r>
          </a:p>
          <a:p>
            <a:pPr marL="0" indent="0">
              <a:buNone/>
            </a:pPr>
            <a:endParaRPr lang="ru-RU" sz="2400" dirty="0"/>
          </a:p>
          <a:p>
            <a:pPr marL="0" indent="0" algn="just">
              <a:buNone/>
            </a:pPr>
            <a:r>
              <a:rPr lang="ru-RU" sz="2400" dirty="0" smtClean="0"/>
              <a:t> Цель самого федерального проекта –  это создание к 2024 году условий для раннего развития детей в возрасте до трех лет.  </a:t>
            </a:r>
            <a:r>
              <a:rPr lang="ru-RU" sz="2400" dirty="0" err="1" smtClean="0"/>
              <a:t>Т.е</a:t>
            </a:r>
            <a:r>
              <a:rPr lang="ru-RU" sz="2400" dirty="0" smtClean="0"/>
              <a:t> сюда входит: реализация программы психолого-педагогической, методической и консультативной помощи родителям детей, получающих дошкольное образование в семье, а также повышения компетентности родителей, как педагога.</a:t>
            </a:r>
          </a:p>
          <a:p>
            <a:pPr marL="0" indent="0" algn="just">
              <a:buNone/>
            </a:pPr>
            <a:endParaRPr lang="ru-RU" sz="2400" dirty="0"/>
          </a:p>
          <a:p>
            <a:pPr marL="0" indent="0" algn="just">
              <a:buNone/>
            </a:pPr>
            <a:r>
              <a:rPr lang="ru-RU" sz="2400" dirty="0" smtClean="0"/>
              <a:t>Мы будем создавать центры помощи родителям по всей стране. Особенно это касается </a:t>
            </a:r>
            <a:r>
              <a:rPr lang="ru-RU" sz="2400" b="1" dirty="0" smtClean="0"/>
              <a:t>родителей детей с ОВЗ и родителей, чьи дети очень маленькие</a:t>
            </a:r>
            <a:r>
              <a:rPr lang="ru-RU" sz="2400" dirty="0" smtClean="0"/>
              <a:t>, потому что это особая наша забота. И конечно, в таких центрах помощь получат родители детишек, которые не посещают детский сад. </a:t>
            </a:r>
            <a:r>
              <a:rPr lang="ru-RU" sz="2400" b="1" dirty="0" smtClean="0"/>
              <a:t>Внимание будет уделяться коррекции и раннему развитию,</a:t>
            </a:r>
            <a:r>
              <a:rPr lang="ru-RU" sz="2400" dirty="0" smtClean="0"/>
              <a:t> потому что, фактически, в период раннего развития закладывается всё, – подчеркнула Министр просвещения.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8548345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48204" y="232757"/>
            <a:ext cx="3905596" cy="1457932"/>
          </a:xfrm>
        </p:spPr>
        <p:txBody>
          <a:bodyPr/>
          <a:lstStyle/>
          <a:p>
            <a:pPr algn="ctr"/>
            <a:r>
              <a:rPr lang="ru-RU" b="1" dirty="0"/>
              <a:t>д</a:t>
            </a:r>
            <a:r>
              <a:rPr lang="ru-RU" b="1" dirty="0" smtClean="0"/>
              <a:t>о 31.12.2024 </a:t>
            </a:r>
            <a:endParaRPr lang="ru-RU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012" y="1352896"/>
            <a:ext cx="9743901" cy="5505104"/>
          </a:xfrm>
        </p:spPr>
      </p:pic>
    </p:spTree>
    <p:extLst>
      <p:ext uri="{BB962C8B-B14F-4D97-AF65-F5344CB8AC3E}">
        <p14:creationId xmlns:p14="http://schemas.microsoft.com/office/powerpoint/2010/main" val="3583669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5"/>
            <a:ext cx="10999124" cy="6273745"/>
          </a:xfrm>
        </p:spPr>
      </p:pic>
    </p:spTree>
    <p:extLst>
      <p:ext uri="{BB962C8B-B14F-4D97-AF65-F5344CB8AC3E}">
        <p14:creationId xmlns:p14="http://schemas.microsoft.com/office/powerpoint/2010/main" val="27265311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168" y="565265"/>
            <a:ext cx="5342321" cy="5603413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8620" y="835109"/>
            <a:ext cx="5972029" cy="5133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8115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474" y="321205"/>
            <a:ext cx="9330349" cy="5248321"/>
          </a:xfrm>
          <a:prstGeom prst="rect">
            <a:avLst/>
          </a:prstGeom>
        </p:spPr>
      </p:pic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1120" y="2743200"/>
            <a:ext cx="2788394" cy="3957861"/>
          </a:xfrm>
        </p:spPr>
      </p:pic>
    </p:spTree>
    <p:extLst>
      <p:ext uri="{BB962C8B-B14F-4D97-AF65-F5344CB8AC3E}">
        <p14:creationId xmlns:p14="http://schemas.microsoft.com/office/powerpoint/2010/main" val="27524532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0579" y="246208"/>
            <a:ext cx="9529852" cy="6177643"/>
          </a:xfrm>
        </p:spPr>
      </p:pic>
    </p:spTree>
    <p:extLst>
      <p:ext uri="{BB962C8B-B14F-4D97-AF65-F5344CB8AC3E}">
        <p14:creationId xmlns:p14="http://schemas.microsoft.com/office/powerpoint/2010/main" val="13624021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208" y="365125"/>
            <a:ext cx="5248792" cy="5354031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3644" y="2486371"/>
            <a:ext cx="2381250" cy="161925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4604" y="2486371"/>
            <a:ext cx="2381250" cy="161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2107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4264" y="2916498"/>
            <a:ext cx="6464415" cy="360144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5546" y="365125"/>
            <a:ext cx="11555029" cy="2384359"/>
          </a:xfrm>
        </p:spPr>
        <p:txBody>
          <a:bodyPr>
            <a:normAutofit/>
          </a:bodyPr>
          <a:lstStyle/>
          <a:p>
            <a:pPr algn="just"/>
            <a:r>
              <a:rPr lang="en-US" dirty="0" smtClean="0">
                <a:hlinkClick r:id="rId3"/>
              </a:rPr>
              <a:t>https://nra-russia.ru/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000" b="1" dirty="0"/>
              <a:t>Г</a:t>
            </a:r>
            <a:r>
              <a:rPr lang="ru-RU" sz="2000" b="1" dirty="0" smtClean="0"/>
              <a:t>лавный результат деятельности НРА – система информационной поддержки семей с детьми, а также организаторов работы с родителями, направленная на формирование в российском обществе осознанного и ответственного </a:t>
            </a:r>
            <a:r>
              <a:rPr lang="ru-RU" sz="2000" b="1" dirty="0" err="1" smtClean="0"/>
              <a:t>родительства</a:t>
            </a:r>
            <a:r>
              <a:rPr lang="ru-RU" sz="2000" b="1" dirty="0" smtClean="0"/>
              <a:t>, повышения родительских компетенций.</a:t>
            </a:r>
            <a:endParaRPr lang="ru-RU" sz="2000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546" y="2521962"/>
            <a:ext cx="5630825" cy="3828962"/>
          </a:xfrm>
        </p:spPr>
      </p:pic>
    </p:spTree>
    <p:extLst>
      <p:ext uri="{BB962C8B-B14F-4D97-AF65-F5344CB8AC3E}">
        <p14:creationId xmlns:p14="http://schemas.microsoft.com/office/powerpoint/2010/main" val="26375439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943" y="514754"/>
            <a:ext cx="6587906" cy="5420533"/>
          </a:xfrm>
        </p:spPr>
      </p:pic>
    </p:spTree>
    <p:extLst>
      <p:ext uri="{BB962C8B-B14F-4D97-AF65-F5344CB8AC3E}">
        <p14:creationId xmlns:p14="http://schemas.microsoft.com/office/powerpoint/2010/main" val="19240556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</a:t>
            </a:r>
            <a:r>
              <a:rPr lang="ru-RU" dirty="0" smtClean="0"/>
              <a:t>рограмма «Азбука счастливой семьи»</a:t>
            </a:r>
            <a:br>
              <a:rPr lang="ru-RU" dirty="0" smtClean="0"/>
            </a:br>
            <a:r>
              <a:rPr lang="ru-RU" dirty="0" smtClean="0"/>
              <a:t> </a:t>
            </a:r>
            <a:r>
              <a:rPr lang="en-US" dirty="0" smtClean="0">
                <a:hlinkClick r:id="rId2"/>
              </a:rPr>
              <a:t>https://</a:t>
            </a:r>
            <a:r>
              <a:rPr lang="ru-RU" dirty="0" err="1" smtClean="0">
                <a:hlinkClick r:id="rId2"/>
              </a:rPr>
              <a:t>институтвоспитания.рф</a:t>
            </a:r>
            <a:r>
              <a:rPr lang="ru-RU" dirty="0" smtClean="0">
                <a:hlinkClick r:id="rId2"/>
              </a:rPr>
              <a:t>/</a:t>
            </a:r>
            <a:r>
              <a:rPr lang="en-US" dirty="0" err="1" smtClean="0">
                <a:hlinkClick r:id="rId2"/>
              </a:rPr>
              <a:t>azbuka</a:t>
            </a:r>
            <a:r>
              <a:rPr lang="en-US" dirty="0" smtClean="0">
                <a:hlinkClick r:id="rId2"/>
              </a:rPr>
              <a:t>-semi/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16" y="1690688"/>
            <a:ext cx="3042537" cy="4351338"/>
          </a:xfrm>
        </p:spPr>
      </p:pic>
      <p:sp>
        <p:nvSpPr>
          <p:cNvPr id="5" name="Прямоугольник 4"/>
          <p:cNvSpPr/>
          <p:nvPr/>
        </p:nvSpPr>
        <p:spPr>
          <a:xfrm>
            <a:off x="4405745" y="1690688"/>
            <a:ext cx="5785659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ru-RU" dirty="0" smtClean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dirty="0" smtClean="0"/>
              <a:t>30 </a:t>
            </a:r>
            <a:r>
              <a:rPr lang="ru-RU" sz="3600" dirty="0" err="1" smtClean="0"/>
              <a:t>видеолекций</a:t>
            </a:r>
            <a:r>
              <a:rPr lang="ru-RU" sz="3600" dirty="0" smtClean="0"/>
              <a:t> для родителей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dirty="0" smtClean="0"/>
              <a:t>30 сценариев встреч (родительских собраний)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dirty="0" smtClean="0"/>
              <a:t>30 презентаций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dirty="0" smtClean="0"/>
              <a:t>30 памяток для родителей</a:t>
            </a:r>
            <a:endParaRPr lang="ru-RU" sz="36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84178" y="4089862"/>
            <a:ext cx="2597980" cy="2597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9335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7667" y="365125"/>
            <a:ext cx="4182687" cy="6194614"/>
          </a:xfrm>
        </p:spPr>
      </p:pic>
    </p:spTree>
    <p:extLst>
      <p:ext uri="{BB962C8B-B14F-4D97-AF65-F5344CB8AC3E}">
        <p14:creationId xmlns:p14="http://schemas.microsoft.com/office/powerpoint/2010/main" val="21168523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57" y="597881"/>
            <a:ext cx="4643178" cy="5917292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25" y="381751"/>
            <a:ext cx="4600575" cy="5823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82857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301</Words>
  <Application>Microsoft Office PowerPoint</Application>
  <PresentationFormat>Широкоэкранный</PresentationFormat>
  <Paragraphs>21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Тема Office</vt:lpstr>
      <vt:lpstr>Нормативно-правовые основы организации совместной работы общеобразовательной организации и родителей  (законных представителей) обучающихся.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до 31.12.2024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https://nra-russia.ru/  Главный результат деятельности НРА – система информационной поддержки семей с детьми, а также организаторов работы с родителями, направленная на формирование в российском обществе осознанного и ответственного родительства, повышения родительских компетенций.</vt:lpstr>
      <vt:lpstr>Презентация PowerPoint</vt:lpstr>
      <vt:lpstr>Программа «Азбука счастливой семьи»  https://институтвоспитания.рф/azbuka-semi/ 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Нормативно-правовые основы организации совместной работы общеобразовательной организации и родителей  (законных представителей) обучающихся. </dc:title>
  <dc:creator>Пользователь Windows</dc:creator>
  <cp:lastModifiedBy>Пользователь Windows</cp:lastModifiedBy>
  <cp:revision>13</cp:revision>
  <dcterms:created xsi:type="dcterms:W3CDTF">2024-01-27T16:13:35Z</dcterms:created>
  <dcterms:modified xsi:type="dcterms:W3CDTF">2024-02-02T04:05:50Z</dcterms:modified>
</cp:coreProperties>
</file>